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530" r:id="rId2"/>
    <p:sldId id="365" r:id="rId3"/>
    <p:sldId id="367" r:id="rId4"/>
    <p:sldId id="368" r:id="rId5"/>
    <p:sldId id="369" r:id="rId6"/>
    <p:sldId id="460" r:id="rId7"/>
    <p:sldId id="531" r:id="rId8"/>
    <p:sldId id="464" r:id="rId9"/>
    <p:sldId id="462" r:id="rId10"/>
    <p:sldId id="532" r:id="rId11"/>
    <p:sldId id="533" r:id="rId12"/>
    <p:sldId id="534" r:id="rId13"/>
    <p:sldId id="535" r:id="rId14"/>
    <p:sldId id="536" r:id="rId15"/>
    <p:sldId id="537" r:id="rId16"/>
    <p:sldId id="538" r:id="rId17"/>
    <p:sldId id="539" r:id="rId18"/>
    <p:sldId id="540" r:id="rId19"/>
    <p:sldId id="541" r:id="rId20"/>
    <p:sldId id="542" r:id="rId21"/>
    <p:sldId id="543" r:id="rId22"/>
    <p:sldId id="544" r:id="rId23"/>
    <p:sldId id="482" r:id="rId24"/>
    <p:sldId id="483" r:id="rId25"/>
    <p:sldId id="484" r:id="rId26"/>
    <p:sldId id="485" r:id="rId27"/>
    <p:sldId id="486" r:id="rId2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png>
</file>

<file path=ppt/media/image33.jpg>
</file>

<file path=ppt/media/image34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aAL63IQHdT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BgoCcu40Pbak5s8v-IFpJZOMgLdO1722" TargetMode="External"/><Relationship Id="rId2" Type="http://schemas.openxmlformats.org/officeDocument/2006/relationships/hyperlink" Target="https://drive.google.com/drive/folders/1Vl5KF1SKqfXgiL918luz_As4Wv0WfFFC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F6wrNswbVqb0W4r3CAZaysA9d-Zm9vTg" TargetMode="External"/><Relationship Id="rId2" Type="http://schemas.openxmlformats.org/officeDocument/2006/relationships/hyperlink" Target="https://drive.google.com/drive/folders/192ngdVk9T9yyxARASkE7LCInA8Z7Z5b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0C52D-75CC-3D7D-38A2-6977065D88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AIRE ACONDICIONADO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D5A618-D72B-C4FF-4262-10236314E5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2</a:t>
            </a:r>
          </a:p>
        </p:txBody>
      </p:sp>
    </p:spTree>
    <p:extLst>
      <p:ext uri="{BB962C8B-B14F-4D97-AF65-F5344CB8AC3E}">
        <p14:creationId xmlns:p14="http://schemas.microsoft.com/office/powerpoint/2010/main" val="1394289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60F91F-AC3C-DCD6-0BF8-BCA42FD93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F89BBBB1-A0FA-386F-24A7-EC6E6CDC1A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6575"/>
          <a:stretch/>
        </p:blipFill>
        <p:spPr>
          <a:xfrm>
            <a:off x="1480008" y="830997"/>
            <a:ext cx="9934612" cy="563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21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9086E4-8954-157C-2B5B-25651D626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8E463C54-688A-091C-89C4-0C9929589E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68" b="9012"/>
          <a:stretch/>
        </p:blipFill>
        <p:spPr>
          <a:xfrm>
            <a:off x="383317" y="2477780"/>
            <a:ext cx="11425365" cy="397335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33B18BD-9904-1F42-13AE-6BDDF07EC18A}"/>
              </a:ext>
            </a:extLst>
          </p:cNvPr>
          <p:cNvSpPr/>
          <p:nvPr/>
        </p:nvSpPr>
        <p:spPr>
          <a:xfrm>
            <a:off x="3007602" y="830997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474325"/>
              <a:gd name="adj6" fmla="val 47226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883234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D648D6-7E46-3EA5-BC00-EA3E7A94A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0D761DBF-9648-32ED-FCEB-0402BF7B54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8278"/>
          <a:stretch/>
        </p:blipFill>
        <p:spPr>
          <a:xfrm>
            <a:off x="383317" y="2025771"/>
            <a:ext cx="11453615" cy="4425363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0B96394-A008-1968-237B-D465F784A6D2}"/>
              </a:ext>
            </a:extLst>
          </p:cNvPr>
          <p:cNvSpPr/>
          <p:nvPr/>
        </p:nvSpPr>
        <p:spPr>
          <a:xfrm>
            <a:off x="2452744" y="914401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329855"/>
              <a:gd name="adj6" fmla="val 46636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7A2B0730-7405-6529-D9C0-FD25A41F3458}"/>
              </a:ext>
            </a:extLst>
          </p:cNvPr>
          <p:cNvSpPr/>
          <p:nvPr/>
        </p:nvSpPr>
        <p:spPr>
          <a:xfrm>
            <a:off x="8781522" y="1122060"/>
            <a:ext cx="957734" cy="612648"/>
          </a:xfrm>
          <a:prstGeom prst="wedgeEllipseCallout">
            <a:avLst>
              <a:gd name="adj1" fmla="val -71323"/>
              <a:gd name="adj2" fmla="val 20645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1683588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E27F05-D5CA-1D64-DF81-8564916B8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0FDC1A31-33EE-A0DE-E046-A8BE243BC6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8278"/>
          <a:stretch/>
        </p:blipFill>
        <p:spPr>
          <a:xfrm>
            <a:off x="385200" y="2026800"/>
            <a:ext cx="11451125" cy="4424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B50608A-8D4A-8A43-7148-55ADF4575224}"/>
              </a:ext>
            </a:extLst>
          </p:cNvPr>
          <p:cNvSpPr/>
          <p:nvPr/>
        </p:nvSpPr>
        <p:spPr>
          <a:xfrm>
            <a:off x="2287498" y="33925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547542"/>
              <a:gd name="adj6" fmla="val 46002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EBD16CDF-8316-4469-5290-F848A4A77212}"/>
              </a:ext>
            </a:extLst>
          </p:cNvPr>
          <p:cNvSpPr/>
          <p:nvPr/>
        </p:nvSpPr>
        <p:spPr>
          <a:xfrm>
            <a:off x="8845710" y="1210379"/>
            <a:ext cx="957734" cy="612648"/>
          </a:xfrm>
          <a:prstGeom prst="wedgeEllipseCallout">
            <a:avLst>
              <a:gd name="adj1" fmla="val -115995"/>
              <a:gd name="adj2" fmla="val 192757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2760814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AB6F97-D40B-2B3A-9882-5D9C5BCE9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0BDE6A2E-C3B2-D23E-941A-0522AC0B68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5716"/>
          <a:stretch/>
        </p:blipFill>
        <p:spPr>
          <a:xfrm>
            <a:off x="1310326" y="831600"/>
            <a:ext cx="10289364" cy="564089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24A6820-9C61-567E-4B71-F328769A345E}"/>
              </a:ext>
            </a:extLst>
          </p:cNvPr>
          <p:cNvSpPr/>
          <p:nvPr/>
        </p:nvSpPr>
        <p:spPr>
          <a:xfrm>
            <a:off x="7645251" y="1795353"/>
            <a:ext cx="1367797" cy="344244"/>
          </a:xfrm>
          <a:prstGeom prst="accentCallout2">
            <a:avLst>
              <a:gd name="adj1" fmla="val 45439"/>
              <a:gd name="adj2" fmla="val -3663"/>
              <a:gd name="adj3" fmla="val 45052"/>
              <a:gd name="adj4" fmla="val -23068"/>
              <a:gd name="adj5" fmla="val 248785"/>
              <a:gd name="adj6" fmla="val -14756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</p:spTree>
    <p:extLst>
      <p:ext uri="{BB962C8B-B14F-4D97-AF65-F5344CB8AC3E}">
        <p14:creationId xmlns:p14="http://schemas.microsoft.com/office/powerpoint/2010/main" val="1237399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780E8C-377C-E4F1-80E3-B95112CB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53FAC3BB-E7F2-E749-CDED-22CAD873BD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5716"/>
          <a:stretch/>
        </p:blipFill>
        <p:spPr>
          <a:xfrm>
            <a:off x="1338606" y="831600"/>
            <a:ext cx="10261083" cy="5625388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C9FC0F3-D14B-B22D-22F6-50B200E2BF0A}"/>
              </a:ext>
            </a:extLst>
          </p:cNvPr>
          <p:cNvSpPr/>
          <p:nvPr/>
        </p:nvSpPr>
        <p:spPr>
          <a:xfrm>
            <a:off x="7654678" y="1946182"/>
            <a:ext cx="1367797" cy="344244"/>
          </a:xfrm>
          <a:prstGeom prst="accentCallout2">
            <a:avLst>
              <a:gd name="adj1" fmla="val 45439"/>
              <a:gd name="adj2" fmla="val -3663"/>
              <a:gd name="adj3" fmla="val 45052"/>
              <a:gd name="adj4" fmla="val -23068"/>
              <a:gd name="adj5" fmla="val 225009"/>
              <a:gd name="adj6" fmla="val -13360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</p:spTree>
    <p:extLst>
      <p:ext uri="{BB962C8B-B14F-4D97-AF65-F5344CB8AC3E}">
        <p14:creationId xmlns:p14="http://schemas.microsoft.com/office/powerpoint/2010/main" val="3058566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06031E-AAFD-274C-E0E8-AEE09C5A0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D4D7AA77-3429-FA05-0631-984845DD64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5716"/>
          <a:stretch/>
        </p:blipFill>
        <p:spPr>
          <a:xfrm>
            <a:off x="1338606" y="831600"/>
            <a:ext cx="10261085" cy="5625388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F88A930-562A-BB72-1F43-739CD8A9ABD3}"/>
              </a:ext>
            </a:extLst>
          </p:cNvPr>
          <p:cNvSpPr/>
          <p:nvPr/>
        </p:nvSpPr>
        <p:spPr>
          <a:xfrm>
            <a:off x="7607543" y="2040449"/>
            <a:ext cx="1367797" cy="344244"/>
          </a:xfrm>
          <a:prstGeom prst="accentCallout2">
            <a:avLst>
              <a:gd name="adj1" fmla="val 45439"/>
              <a:gd name="adj2" fmla="val -3663"/>
              <a:gd name="adj3" fmla="val 45052"/>
              <a:gd name="adj4" fmla="val -23068"/>
              <a:gd name="adj5" fmla="val 173816"/>
              <a:gd name="adj6" fmla="val -11865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D97E7406-143D-5B1F-5243-75A3AEF72D18}"/>
              </a:ext>
            </a:extLst>
          </p:cNvPr>
          <p:cNvSpPr/>
          <p:nvPr/>
        </p:nvSpPr>
        <p:spPr>
          <a:xfrm>
            <a:off x="9651053" y="1772045"/>
            <a:ext cx="957734" cy="612648"/>
          </a:xfrm>
          <a:prstGeom prst="wedgeEllipseCallout">
            <a:avLst>
              <a:gd name="adj1" fmla="val -175694"/>
              <a:gd name="adj2" fmla="val 680469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D8</a:t>
            </a:r>
          </a:p>
        </p:txBody>
      </p:sp>
    </p:spTree>
    <p:extLst>
      <p:ext uri="{BB962C8B-B14F-4D97-AF65-F5344CB8AC3E}">
        <p14:creationId xmlns:p14="http://schemas.microsoft.com/office/powerpoint/2010/main" val="2869163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3D2CB5-1C95-0B71-C1C5-031C2B786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887CD375-449E-2305-1003-04BD538851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5716"/>
          <a:stretch/>
        </p:blipFill>
        <p:spPr>
          <a:xfrm>
            <a:off x="1310326" y="831600"/>
            <a:ext cx="10289370" cy="564089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2F2A241-FD61-091A-004A-B054C145578D}"/>
              </a:ext>
            </a:extLst>
          </p:cNvPr>
          <p:cNvSpPr/>
          <p:nvPr/>
        </p:nvSpPr>
        <p:spPr>
          <a:xfrm>
            <a:off x="100716" y="1252591"/>
            <a:ext cx="1367797" cy="344244"/>
          </a:xfrm>
          <a:prstGeom prst="accentCallout2">
            <a:avLst>
              <a:gd name="adj1" fmla="val 61064"/>
              <a:gd name="adj2" fmla="val 104873"/>
              <a:gd name="adj3" fmla="val 63802"/>
              <a:gd name="adj4" fmla="val 124006"/>
              <a:gd name="adj5" fmla="val 662380"/>
              <a:gd name="adj6" fmla="val 20186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  </a:t>
            </a:r>
          </a:p>
        </p:txBody>
      </p:sp>
    </p:spTree>
    <p:extLst>
      <p:ext uri="{BB962C8B-B14F-4D97-AF65-F5344CB8AC3E}">
        <p14:creationId xmlns:p14="http://schemas.microsoft.com/office/powerpoint/2010/main" val="745178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F90225-6B25-6482-58B7-A319548CD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Diagrama&#10;&#10;Descripción generada automáticamente con confianza baja">
            <a:extLst>
              <a:ext uri="{FF2B5EF4-FFF2-40B4-BE49-F238E27FC236}">
                <a16:creationId xmlns:a16="http://schemas.microsoft.com/office/drawing/2014/main" id="{B1F4EF98-B6C6-47EB-1252-D5144E6B71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5716"/>
          <a:stretch/>
        </p:blipFill>
        <p:spPr>
          <a:xfrm>
            <a:off x="1272618" y="830997"/>
            <a:ext cx="10326229" cy="566109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776C284-724C-15A1-9C96-BE1790B8E44E}"/>
              </a:ext>
            </a:extLst>
          </p:cNvPr>
          <p:cNvSpPr/>
          <p:nvPr/>
        </p:nvSpPr>
        <p:spPr>
          <a:xfrm>
            <a:off x="91289" y="1269442"/>
            <a:ext cx="1367797" cy="344244"/>
          </a:xfrm>
          <a:prstGeom prst="accentCallout2">
            <a:avLst>
              <a:gd name="adj1" fmla="val 61064"/>
              <a:gd name="adj2" fmla="val 104873"/>
              <a:gd name="adj3" fmla="val 63802"/>
              <a:gd name="adj4" fmla="val 124006"/>
              <a:gd name="adj5" fmla="val 474558"/>
              <a:gd name="adj6" fmla="val 22054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  </a:t>
            </a:r>
          </a:p>
        </p:txBody>
      </p:sp>
    </p:spTree>
    <p:extLst>
      <p:ext uri="{BB962C8B-B14F-4D97-AF65-F5344CB8AC3E}">
        <p14:creationId xmlns:p14="http://schemas.microsoft.com/office/powerpoint/2010/main" val="2100051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FD6948-B38F-71F9-0E22-67DF206AB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59AD7E09-5D59-DB98-67A9-6669E55AD0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7555"/>
          <a:stretch/>
        </p:blipFill>
        <p:spPr>
          <a:xfrm>
            <a:off x="1400298" y="831600"/>
            <a:ext cx="10074509" cy="565005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FF6280B-E0B5-6E01-69F7-77F61D30B9BA}"/>
              </a:ext>
            </a:extLst>
          </p:cNvPr>
          <p:cNvSpPr/>
          <p:nvPr/>
        </p:nvSpPr>
        <p:spPr>
          <a:xfrm>
            <a:off x="32501" y="1616244"/>
            <a:ext cx="1367797" cy="344244"/>
          </a:xfrm>
          <a:prstGeom prst="accentCallout2">
            <a:avLst>
              <a:gd name="adj1" fmla="val 53654"/>
              <a:gd name="adj2" fmla="val 104541"/>
              <a:gd name="adj3" fmla="val 53267"/>
              <a:gd name="adj4" fmla="val 118217"/>
              <a:gd name="adj5" fmla="val 1196661"/>
              <a:gd name="adj6" fmla="val 25885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622D6BB9-3065-4466-DF4C-CEB2FE825FD7}"/>
              </a:ext>
            </a:extLst>
          </p:cNvPr>
          <p:cNvSpPr/>
          <p:nvPr/>
        </p:nvSpPr>
        <p:spPr>
          <a:xfrm>
            <a:off x="9651053" y="1772045"/>
            <a:ext cx="957734" cy="612648"/>
          </a:xfrm>
          <a:prstGeom prst="wedgeEllipseCallout">
            <a:avLst>
              <a:gd name="adj1" fmla="val -112401"/>
              <a:gd name="adj2" fmla="val 65942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D12</a:t>
            </a:r>
          </a:p>
        </p:txBody>
      </p:sp>
    </p:spTree>
    <p:extLst>
      <p:ext uri="{BB962C8B-B14F-4D97-AF65-F5344CB8AC3E}">
        <p14:creationId xmlns:p14="http://schemas.microsoft.com/office/powerpoint/2010/main" val="615702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Introducción 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Construcción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Retos 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3260748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3701DC-8B86-CD0B-E36C-4E9C77E83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9D372C05-06E2-DBF7-E1C5-7B750E41B0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7555"/>
          <a:stretch/>
        </p:blipFill>
        <p:spPr>
          <a:xfrm>
            <a:off x="1451728" y="831600"/>
            <a:ext cx="10023080" cy="562120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88ACEA5-E4BE-DB6D-1102-8F51739AF962}"/>
              </a:ext>
            </a:extLst>
          </p:cNvPr>
          <p:cNvSpPr/>
          <p:nvPr/>
        </p:nvSpPr>
        <p:spPr>
          <a:xfrm>
            <a:off x="6674186" y="1427154"/>
            <a:ext cx="1367797" cy="344244"/>
          </a:xfrm>
          <a:prstGeom prst="accentCallout2">
            <a:avLst>
              <a:gd name="adj1" fmla="val 63802"/>
              <a:gd name="adj2" fmla="val -5398"/>
              <a:gd name="adj3" fmla="val 63802"/>
              <a:gd name="adj4" fmla="val -17279"/>
              <a:gd name="adj5" fmla="val 409706"/>
              <a:gd name="adj6" fmla="val -33218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  </a:t>
            </a:r>
          </a:p>
        </p:txBody>
      </p:sp>
    </p:spTree>
    <p:extLst>
      <p:ext uri="{BB962C8B-B14F-4D97-AF65-F5344CB8AC3E}">
        <p14:creationId xmlns:p14="http://schemas.microsoft.com/office/powerpoint/2010/main" val="41809118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519967-CABC-6800-758A-188ADC49D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0798FB02-E6DC-95A4-72A3-A795B7196D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7555"/>
          <a:stretch/>
        </p:blipFill>
        <p:spPr>
          <a:xfrm>
            <a:off x="1451728" y="831600"/>
            <a:ext cx="10023082" cy="562120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20D5098-C24A-166E-4B90-A78F58B44B3F}"/>
              </a:ext>
            </a:extLst>
          </p:cNvPr>
          <p:cNvSpPr/>
          <p:nvPr/>
        </p:nvSpPr>
        <p:spPr>
          <a:xfrm>
            <a:off x="6353674" y="1493141"/>
            <a:ext cx="1367797" cy="344244"/>
          </a:xfrm>
          <a:prstGeom prst="accentCallout2">
            <a:avLst>
              <a:gd name="adj1" fmla="val 52849"/>
              <a:gd name="adj2" fmla="val -6088"/>
              <a:gd name="adj3" fmla="val 55587"/>
              <a:gd name="adj4" fmla="val -17968"/>
              <a:gd name="adj5" fmla="val 371787"/>
              <a:gd name="adj6" fmla="val -29763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  </a:t>
            </a:r>
          </a:p>
        </p:txBody>
      </p:sp>
    </p:spTree>
    <p:extLst>
      <p:ext uri="{BB962C8B-B14F-4D97-AF65-F5344CB8AC3E}">
        <p14:creationId xmlns:p14="http://schemas.microsoft.com/office/powerpoint/2010/main" val="3729504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B609E-5B3C-E88F-2543-29051F336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12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EFFD3CE2-FA1E-E847-DD1E-6C8BB9F497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0" b="7555"/>
          <a:stretch/>
        </p:blipFill>
        <p:spPr>
          <a:xfrm>
            <a:off x="1395166" y="830997"/>
            <a:ext cx="10078825" cy="565246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78CFDEE-AC76-A1A2-6C3F-12D58402EB0E}"/>
              </a:ext>
            </a:extLst>
          </p:cNvPr>
          <p:cNvSpPr/>
          <p:nvPr/>
        </p:nvSpPr>
        <p:spPr>
          <a:xfrm>
            <a:off x="8569077" y="1276879"/>
            <a:ext cx="1367797" cy="344244"/>
          </a:xfrm>
          <a:prstGeom prst="accentCallout2">
            <a:avLst>
              <a:gd name="adj1" fmla="val 45439"/>
              <a:gd name="adj2" fmla="val -3663"/>
              <a:gd name="adj3" fmla="val 45052"/>
              <a:gd name="adj4" fmla="val -23068"/>
              <a:gd name="adj5" fmla="val 1289379"/>
              <a:gd name="adj6" fmla="val -45557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27E7488-7C10-C192-EC8B-39A730C4FC82}"/>
              </a:ext>
            </a:extLst>
          </p:cNvPr>
          <p:cNvSpPr/>
          <p:nvPr/>
        </p:nvSpPr>
        <p:spPr>
          <a:xfrm>
            <a:off x="9516829" y="1839472"/>
            <a:ext cx="957734" cy="612648"/>
          </a:xfrm>
          <a:prstGeom prst="wedgeEllipseCallout">
            <a:avLst>
              <a:gd name="adj1" fmla="val -283540"/>
              <a:gd name="adj2" fmla="val 650683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30040578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546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999" y="989704"/>
            <a:ext cx="4171849" cy="5328295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Arrastrar y acomodar los bloques como se muestra en la imagen, que se encuentran en la sección de control, variables, operadores y movimiento, seleccionar los números correspondientes. </a:t>
            </a:r>
          </a:p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079E72E-0F1A-EAD4-5DD8-019864D9A5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333" y="324816"/>
            <a:ext cx="3882227" cy="62083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42937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4904078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19442600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FAF2EB-5616-FB7F-A5EE-A531622F7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Retos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4C66E0-B283-075B-9C30-7AFCCDA22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MX" dirty="0"/>
              <a:t>Una vez terminado el proyecto proponer los siguientes retos:</a:t>
            </a:r>
          </a:p>
          <a:p>
            <a:pPr lvl="0" algn="just"/>
            <a:r>
              <a:rPr lang="es-MX" dirty="0"/>
              <a:t>Aumentar la velocidad de giro del servomotor, de tal manera que las aspas completen la secuencia de giro de una manera más rápida.</a:t>
            </a:r>
          </a:p>
          <a:p>
            <a:pPr lvl="0" algn="just"/>
            <a:r>
              <a:rPr lang="es-MX" dirty="0"/>
              <a:t>Aumentar el rango de giro del servomotor, de tal manera que las aspas tengan mayor rango de movimiento.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08597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r>
              <a:rPr lang="es-MX" dirty="0"/>
              <a:t>Analizar la lógica del funcionamiento de los sistemas de enfriamiento y su aplicación.</a:t>
            </a:r>
          </a:p>
        </p:txBody>
      </p:sp>
    </p:spTree>
    <p:extLst>
      <p:ext uri="{BB962C8B-B14F-4D97-AF65-F5344CB8AC3E}">
        <p14:creationId xmlns:p14="http://schemas.microsoft.com/office/powerpoint/2010/main" val="3764852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40833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Simular el funcionamiento de un aire acondicionado, de tal manera que al activar el sensor touch, se enciende un LED, así como también, comienza a girar las aspas con la ayuda de un servomotor.</a:t>
            </a:r>
          </a:p>
          <a:p>
            <a:endParaRPr lang="es-MX" dirty="0"/>
          </a:p>
        </p:txBody>
      </p:sp>
      <p:grpSp>
        <p:nvGrpSpPr>
          <p:cNvPr id="41" name="Grupo 40">
            <a:extLst>
              <a:ext uri="{FF2B5EF4-FFF2-40B4-BE49-F238E27FC236}">
                <a16:creationId xmlns:a16="http://schemas.microsoft.com/office/drawing/2014/main" id="{C3A55AFB-B823-88C8-16CC-502AFF383582}"/>
              </a:ext>
            </a:extLst>
          </p:cNvPr>
          <p:cNvGrpSpPr/>
          <p:nvPr/>
        </p:nvGrpSpPr>
        <p:grpSpPr>
          <a:xfrm>
            <a:off x="5748893" y="290456"/>
            <a:ext cx="5903106" cy="5490504"/>
            <a:chOff x="883868" y="957430"/>
            <a:chExt cx="5903106" cy="5490504"/>
          </a:xfrm>
        </p:grpSpPr>
        <p:pic>
          <p:nvPicPr>
            <p:cNvPr id="42" name="Imagen 41">
              <a:extLst>
                <a:ext uri="{FF2B5EF4-FFF2-40B4-BE49-F238E27FC236}">
                  <a16:creationId xmlns:a16="http://schemas.microsoft.com/office/drawing/2014/main" id="{6F8CE2EC-1278-6AC0-7C9A-34E15EA43F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18669" y="1371640"/>
              <a:ext cx="429890" cy="720000"/>
            </a:xfrm>
            <a:prstGeom prst="rect">
              <a:avLst/>
            </a:prstGeom>
          </p:spPr>
        </p:pic>
        <p:pic>
          <p:nvPicPr>
            <p:cNvPr id="43" name="Imagen 42">
              <a:extLst>
                <a:ext uri="{FF2B5EF4-FFF2-40B4-BE49-F238E27FC236}">
                  <a16:creationId xmlns:a16="http://schemas.microsoft.com/office/drawing/2014/main" id="{7954ADC7-3480-EDEA-8947-7F57582F2B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18669" y="2707151"/>
              <a:ext cx="429890" cy="720000"/>
            </a:xfrm>
            <a:prstGeom prst="rect">
              <a:avLst/>
            </a:prstGeom>
          </p:spPr>
        </p:pic>
        <p:pic>
          <p:nvPicPr>
            <p:cNvPr id="44" name="Imagen 43">
              <a:extLst>
                <a:ext uri="{FF2B5EF4-FFF2-40B4-BE49-F238E27FC236}">
                  <a16:creationId xmlns:a16="http://schemas.microsoft.com/office/drawing/2014/main" id="{D38C54B7-B3D5-8FE4-7485-8ABBF7F17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630" y="5535315"/>
              <a:ext cx="429890" cy="720000"/>
            </a:xfrm>
            <a:prstGeom prst="rect">
              <a:avLst/>
            </a:prstGeom>
          </p:spPr>
        </p:pic>
        <p:sp>
          <p:nvSpPr>
            <p:cNvPr id="45" name="CuadroTexto 44">
              <a:extLst>
                <a:ext uri="{FF2B5EF4-FFF2-40B4-BE49-F238E27FC236}">
                  <a16:creationId xmlns:a16="http://schemas.microsoft.com/office/drawing/2014/main" id="{20D2F6B5-68C4-5FAB-90ED-B953DB174576}"/>
                </a:ext>
              </a:extLst>
            </p:cNvPr>
            <p:cNvSpPr txBox="1"/>
            <p:nvPr/>
          </p:nvSpPr>
          <p:spPr>
            <a:xfrm>
              <a:off x="2464094" y="1435950"/>
              <a:ext cx="3978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800" dirty="0">
                  <a:latin typeface="Arial Rounded MT Bold" panose="020F0704030504030204" pitchFamily="34" charset="0"/>
                </a:rPr>
                <a:t>1</a:t>
              </a:r>
            </a:p>
          </p:txBody>
        </p:sp>
        <p:grpSp>
          <p:nvGrpSpPr>
            <p:cNvPr id="46" name="Grupo 45">
              <a:extLst>
                <a:ext uri="{FF2B5EF4-FFF2-40B4-BE49-F238E27FC236}">
                  <a16:creationId xmlns:a16="http://schemas.microsoft.com/office/drawing/2014/main" id="{66605D91-208F-7059-9826-301DB9E93B8D}"/>
                </a:ext>
              </a:extLst>
            </p:cNvPr>
            <p:cNvGrpSpPr/>
            <p:nvPr/>
          </p:nvGrpSpPr>
          <p:grpSpPr>
            <a:xfrm>
              <a:off x="3143725" y="1227147"/>
              <a:ext cx="2278719" cy="5087094"/>
              <a:chOff x="2327621" y="1168661"/>
              <a:chExt cx="2278719" cy="5087094"/>
            </a:xfrm>
          </p:grpSpPr>
          <p:grpSp>
            <p:nvGrpSpPr>
              <p:cNvPr id="54" name="Grupo 53">
                <a:extLst>
                  <a:ext uri="{FF2B5EF4-FFF2-40B4-BE49-F238E27FC236}">
                    <a16:creationId xmlns:a16="http://schemas.microsoft.com/office/drawing/2014/main" id="{7F14E48B-AEF1-5115-596A-14F7C3EC39E8}"/>
                  </a:ext>
                </a:extLst>
              </p:cNvPr>
              <p:cNvGrpSpPr/>
              <p:nvPr/>
            </p:nvGrpSpPr>
            <p:grpSpPr>
              <a:xfrm>
                <a:off x="2327621" y="1168661"/>
                <a:ext cx="2278719" cy="5087094"/>
                <a:chOff x="1537917" y="1277851"/>
                <a:chExt cx="2278719" cy="5087094"/>
              </a:xfrm>
            </p:grpSpPr>
            <p:grpSp>
              <p:nvGrpSpPr>
                <p:cNvPr id="57" name="Grupo 56">
                  <a:extLst>
                    <a:ext uri="{FF2B5EF4-FFF2-40B4-BE49-F238E27FC236}">
                      <a16:creationId xmlns:a16="http://schemas.microsoft.com/office/drawing/2014/main" id="{82F238BA-BF0B-D4C2-74D9-EE0B31220A56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1538646" y="2279763"/>
                  <a:ext cx="1985892" cy="1293163"/>
                  <a:chOff x="4763297" y="3064333"/>
                  <a:chExt cx="2631382" cy="1713489"/>
                </a:xfrm>
              </p:grpSpPr>
              <p:pic>
                <p:nvPicPr>
                  <p:cNvPr id="119" name="Imagen 118">
                    <a:extLst>
                      <a:ext uri="{FF2B5EF4-FFF2-40B4-BE49-F238E27FC236}">
                        <a16:creationId xmlns:a16="http://schemas.microsoft.com/office/drawing/2014/main" id="{EA04140F-7031-0166-6764-225E50A68E4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10800000">
                    <a:off x="4763297" y="3697822"/>
                    <a:ext cx="2631382" cy="1080000"/>
                  </a:xfrm>
                  <a:prstGeom prst="rect">
                    <a:avLst/>
                  </a:prstGeom>
                </p:spPr>
              </p:pic>
              <p:grpSp>
                <p:nvGrpSpPr>
                  <p:cNvPr id="120" name="Grupo 119">
                    <a:extLst>
                      <a:ext uri="{FF2B5EF4-FFF2-40B4-BE49-F238E27FC236}">
                        <a16:creationId xmlns:a16="http://schemas.microsoft.com/office/drawing/2014/main" id="{519706F1-56A2-3B94-5B52-CD50AC1C2998}"/>
                      </a:ext>
                    </a:extLst>
                  </p:cNvPr>
                  <p:cNvGrpSpPr/>
                  <p:nvPr/>
                </p:nvGrpSpPr>
                <p:grpSpPr>
                  <a:xfrm rot="5400000">
                    <a:off x="5852367" y="3487840"/>
                    <a:ext cx="1495014" cy="648000"/>
                    <a:chOff x="6113708" y="2194530"/>
                    <a:chExt cx="1495014" cy="648000"/>
                  </a:xfrm>
                </p:grpSpPr>
                <p:sp>
                  <p:nvSpPr>
                    <p:cNvPr id="121" name="Rectángulo 120">
                      <a:extLst>
                        <a:ext uri="{FF2B5EF4-FFF2-40B4-BE49-F238E27FC236}">
                          <a16:creationId xmlns:a16="http://schemas.microsoft.com/office/drawing/2014/main" id="{5DE60630-0659-C8C9-F129-1CE1740DF5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60722" y="2194530"/>
                      <a:ext cx="648000" cy="648000"/>
                    </a:xfrm>
                    <a:prstGeom prst="rect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MX"/>
                    </a:p>
                  </p:txBody>
                </p:sp>
                <p:sp>
                  <p:nvSpPr>
                    <p:cNvPr id="122" name="Elipse 121">
                      <a:extLst>
                        <a:ext uri="{FF2B5EF4-FFF2-40B4-BE49-F238E27FC236}">
                          <a16:creationId xmlns:a16="http://schemas.microsoft.com/office/drawing/2014/main" id="{69D0E6CB-25FB-A617-EDC2-5D5E7EC900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60722" y="2194530"/>
                      <a:ext cx="648000" cy="648000"/>
                    </a:xfrm>
                    <a:prstGeom prst="ellipse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 w="28575"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MX"/>
                    </a:p>
                  </p:txBody>
                </p:sp>
                <p:cxnSp>
                  <p:nvCxnSpPr>
                    <p:cNvPr id="123" name="Conector recto 122">
                      <a:extLst>
                        <a:ext uri="{FF2B5EF4-FFF2-40B4-BE49-F238E27FC236}">
                          <a16:creationId xmlns:a16="http://schemas.microsoft.com/office/drawing/2014/main" id="{361D49A1-1890-ECEA-2285-A9B7B35B303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113708" y="2340339"/>
                      <a:ext cx="900000" cy="0"/>
                    </a:xfrm>
                    <a:prstGeom prst="line">
                      <a:avLst/>
                    </a:prstGeom>
                    <a:ln w="50800"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6"/>
                    </a:lnRef>
                    <a:fillRef idx="0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4" name="Conector recto 123">
                      <a:extLst>
                        <a:ext uri="{FF2B5EF4-FFF2-40B4-BE49-F238E27FC236}">
                          <a16:creationId xmlns:a16="http://schemas.microsoft.com/office/drawing/2014/main" id="{35B6E60B-4089-E1B9-ED21-D9C0D94673F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322163" y="2747633"/>
                      <a:ext cx="720000" cy="0"/>
                    </a:xfrm>
                    <a:prstGeom prst="line">
                      <a:avLst/>
                    </a:prstGeom>
                    <a:ln w="50800"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6"/>
                    </a:lnRef>
                    <a:fillRef idx="0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58" name="Grupo 57">
                  <a:extLst>
                    <a:ext uri="{FF2B5EF4-FFF2-40B4-BE49-F238E27FC236}">
                      <a16:creationId xmlns:a16="http://schemas.microsoft.com/office/drawing/2014/main" id="{6B7B66DA-A276-8B61-03AB-574687A55233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 rot="10800000">
                  <a:off x="1537917" y="5549874"/>
                  <a:ext cx="2278719" cy="815071"/>
                  <a:chOff x="4375293" y="5556251"/>
                  <a:chExt cx="3019386" cy="1080000"/>
                </a:xfrm>
              </p:grpSpPr>
              <p:pic>
                <p:nvPicPr>
                  <p:cNvPr id="113" name="Imagen 112">
                    <a:extLst>
                      <a:ext uri="{FF2B5EF4-FFF2-40B4-BE49-F238E27FC236}">
                        <a16:creationId xmlns:a16="http://schemas.microsoft.com/office/drawing/2014/main" id="{0A44EEE3-DEC0-B966-5B11-36AF335B62E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763297" y="5556251"/>
                    <a:ext cx="2631382" cy="1080000"/>
                  </a:xfrm>
                  <a:prstGeom prst="rect">
                    <a:avLst/>
                  </a:prstGeom>
                </p:spPr>
              </p:pic>
              <p:grpSp>
                <p:nvGrpSpPr>
                  <p:cNvPr id="114" name="Grupo 113">
                    <a:extLst>
                      <a:ext uri="{FF2B5EF4-FFF2-40B4-BE49-F238E27FC236}">
                        <a16:creationId xmlns:a16="http://schemas.microsoft.com/office/drawing/2014/main" id="{00CCD429-50A5-2CF9-DD72-DF554C398B1A}"/>
                      </a:ext>
                    </a:extLst>
                  </p:cNvPr>
                  <p:cNvGrpSpPr/>
                  <p:nvPr/>
                </p:nvGrpSpPr>
                <p:grpSpPr>
                  <a:xfrm>
                    <a:off x="4375293" y="5772251"/>
                    <a:ext cx="1495014" cy="648000"/>
                    <a:chOff x="6113708" y="2194530"/>
                    <a:chExt cx="1495014" cy="648000"/>
                  </a:xfrm>
                </p:grpSpPr>
                <p:sp>
                  <p:nvSpPr>
                    <p:cNvPr id="115" name="Rectángulo 114">
                      <a:extLst>
                        <a:ext uri="{FF2B5EF4-FFF2-40B4-BE49-F238E27FC236}">
                          <a16:creationId xmlns:a16="http://schemas.microsoft.com/office/drawing/2014/main" id="{63F66689-5FFE-19E1-7A2A-1837114204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60722" y="2194530"/>
                      <a:ext cx="648000" cy="648000"/>
                    </a:xfrm>
                    <a:prstGeom prst="rect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MX"/>
                    </a:p>
                  </p:txBody>
                </p:sp>
                <p:sp>
                  <p:nvSpPr>
                    <p:cNvPr id="116" name="Elipse 115">
                      <a:extLst>
                        <a:ext uri="{FF2B5EF4-FFF2-40B4-BE49-F238E27FC236}">
                          <a16:creationId xmlns:a16="http://schemas.microsoft.com/office/drawing/2014/main" id="{944B1902-55DE-65FC-7FE4-98C5C406F4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60722" y="2194530"/>
                      <a:ext cx="648000" cy="648000"/>
                    </a:xfrm>
                    <a:prstGeom prst="ellipse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 w="28575"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MX"/>
                    </a:p>
                  </p:txBody>
                </p:sp>
                <p:cxnSp>
                  <p:nvCxnSpPr>
                    <p:cNvPr id="117" name="Conector recto 116">
                      <a:extLst>
                        <a:ext uri="{FF2B5EF4-FFF2-40B4-BE49-F238E27FC236}">
                          <a16:creationId xmlns:a16="http://schemas.microsoft.com/office/drawing/2014/main" id="{B3C49B56-6F54-0D7D-3DBB-463D5F579EF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113708" y="2340339"/>
                      <a:ext cx="900000" cy="0"/>
                    </a:xfrm>
                    <a:prstGeom prst="line">
                      <a:avLst/>
                    </a:prstGeom>
                    <a:ln w="50800"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6"/>
                    </a:lnRef>
                    <a:fillRef idx="0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8" name="Conector recto 117">
                      <a:extLst>
                        <a:ext uri="{FF2B5EF4-FFF2-40B4-BE49-F238E27FC236}">
                          <a16:creationId xmlns:a16="http://schemas.microsoft.com/office/drawing/2014/main" id="{8867D3E3-E50E-56AE-C0A4-15022472800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322163" y="2747633"/>
                      <a:ext cx="720000" cy="0"/>
                    </a:xfrm>
                    <a:prstGeom prst="line">
                      <a:avLst/>
                    </a:prstGeom>
                    <a:ln w="50800"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6"/>
                    </a:lnRef>
                    <a:fillRef idx="0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59" name="Grupo 58">
                  <a:extLst>
                    <a:ext uri="{FF2B5EF4-FFF2-40B4-BE49-F238E27FC236}">
                      <a16:creationId xmlns:a16="http://schemas.microsoft.com/office/drawing/2014/main" id="{C0683DC4-C2CB-E568-7AF5-3A377674D759}"/>
                    </a:ext>
                  </a:extLst>
                </p:cNvPr>
                <p:cNvGrpSpPr/>
                <p:nvPr/>
              </p:nvGrpSpPr>
              <p:grpSpPr>
                <a:xfrm>
                  <a:off x="1537920" y="1277851"/>
                  <a:ext cx="2278716" cy="901198"/>
                  <a:chOff x="1152866" y="1426056"/>
                  <a:chExt cx="3019386" cy="1194122"/>
                </a:xfrm>
              </p:grpSpPr>
              <p:grpSp>
                <p:nvGrpSpPr>
                  <p:cNvPr id="106" name="Grupo 105">
                    <a:extLst>
                      <a:ext uri="{FF2B5EF4-FFF2-40B4-BE49-F238E27FC236}">
                        <a16:creationId xmlns:a16="http://schemas.microsoft.com/office/drawing/2014/main" id="{87907D34-36C4-DC83-7919-4211043ADD7B}"/>
                      </a:ext>
                    </a:extLst>
                  </p:cNvPr>
                  <p:cNvGrpSpPr/>
                  <p:nvPr/>
                </p:nvGrpSpPr>
                <p:grpSpPr>
                  <a:xfrm>
                    <a:off x="1152866" y="1540178"/>
                    <a:ext cx="3019386" cy="1080000"/>
                    <a:chOff x="1152866" y="1540178"/>
                    <a:chExt cx="3019386" cy="1080000"/>
                  </a:xfrm>
                </p:grpSpPr>
                <p:pic>
                  <p:nvPicPr>
                    <p:cNvPr id="108" name="Imagen 107">
                      <a:extLst>
                        <a:ext uri="{FF2B5EF4-FFF2-40B4-BE49-F238E27FC236}">
                          <a16:creationId xmlns:a16="http://schemas.microsoft.com/office/drawing/2014/main" id="{3EF7274F-EF4E-3503-8B4B-D16E9ED9BEA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0800000">
                      <a:off x="1152866" y="1540178"/>
                      <a:ext cx="2631382" cy="108000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09" name="Rectángulo 108">
                      <a:extLst>
                        <a:ext uri="{FF2B5EF4-FFF2-40B4-BE49-F238E27FC236}">
                          <a16:creationId xmlns:a16="http://schemas.microsoft.com/office/drawing/2014/main" id="{3815BCE1-ED86-2CCD-3A97-67C91E7F8ECB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677238" y="1756178"/>
                      <a:ext cx="648000" cy="648000"/>
                    </a:xfrm>
                    <a:prstGeom prst="rect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MX"/>
                    </a:p>
                  </p:txBody>
                </p:sp>
                <p:sp>
                  <p:nvSpPr>
                    <p:cNvPr id="110" name="Elipse 109">
                      <a:extLst>
                        <a:ext uri="{FF2B5EF4-FFF2-40B4-BE49-F238E27FC236}">
                          <a16:creationId xmlns:a16="http://schemas.microsoft.com/office/drawing/2014/main" id="{8D6381DB-747E-E0A4-8982-DDE88E2DD86A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677238" y="1756178"/>
                      <a:ext cx="648000" cy="648000"/>
                    </a:xfrm>
                    <a:prstGeom prst="ellipse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 w="28575"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MX"/>
                    </a:p>
                  </p:txBody>
                </p:sp>
                <p:cxnSp>
                  <p:nvCxnSpPr>
                    <p:cNvPr id="111" name="Conector recto 110">
                      <a:extLst>
                        <a:ext uri="{FF2B5EF4-FFF2-40B4-BE49-F238E27FC236}">
                          <a16:creationId xmlns:a16="http://schemas.microsoft.com/office/drawing/2014/main" id="{B39313CC-26EA-9114-3FF9-6C864407F5E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rot="10800000" flipH="1">
                      <a:off x="3272252" y="2258369"/>
                      <a:ext cx="900000" cy="0"/>
                    </a:xfrm>
                    <a:prstGeom prst="line">
                      <a:avLst/>
                    </a:prstGeom>
                    <a:ln w="50800"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6"/>
                    </a:lnRef>
                    <a:fillRef idx="0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2" name="Conector recto 111">
                      <a:extLst>
                        <a:ext uri="{FF2B5EF4-FFF2-40B4-BE49-F238E27FC236}">
                          <a16:creationId xmlns:a16="http://schemas.microsoft.com/office/drawing/2014/main" id="{E6B71B86-FD65-173E-A0B2-784C7FA23FC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rot="10800000" flipH="1">
                      <a:off x="3243797" y="1851075"/>
                      <a:ext cx="720000" cy="0"/>
                    </a:xfrm>
                    <a:prstGeom prst="line">
                      <a:avLst/>
                    </a:prstGeom>
                    <a:ln w="50800">
                      <a:solidFill>
                        <a:schemeClr val="bg2">
                          <a:lumMod val="25000"/>
                        </a:schemeClr>
                      </a:solidFill>
                    </a:ln>
                  </p:spPr>
                  <p:style>
                    <a:lnRef idx="2">
                      <a:schemeClr val="accent6"/>
                    </a:lnRef>
                    <a:fillRef idx="0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</p:grpSp>
              <p:pic>
                <p:nvPicPr>
                  <p:cNvPr id="107" name="Imagen 106">
                    <a:extLst>
                      <a:ext uri="{FF2B5EF4-FFF2-40B4-BE49-F238E27FC236}">
                        <a16:creationId xmlns:a16="http://schemas.microsoft.com/office/drawing/2014/main" id="{56721070-4947-BA28-219D-5700D119A62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duotone>
                      <a:schemeClr val="bg2">
                        <a:shade val="45000"/>
                        <a:satMod val="135000"/>
                      </a:schemeClr>
                      <a:prstClr val="white"/>
                    </a:duoton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18917532">
                    <a:off x="2548279" y="1426056"/>
                    <a:ext cx="1530229" cy="676715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60" name="Grupo 59">
                  <a:extLst>
                    <a:ext uri="{FF2B5EF4-FFF2-40B4-BE49-F238E27FC236}">
                      <a16:creationId xmlns:a16="http://schemas.microsoft.com/office/drawing/2014/main" id="{447DE58B-D53A-0375-0329-A5F9C0B45A88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1538645" y="3666002"/>
                  <a:ext cx="2220563" cy="1307431"/>
                  <a:chOff x="1152865" y="4672802"/>
                  <a:chExt cx="2910218" cy="1713489"/>
                </a:xfrm>
              </p:grpSpPr>
              <p:grpSp>
                <p:nvGrpSpPr>
                  <p:cNvPr id="98" name="Grupo 97">
                    <a:extLst>
                      <a:ext uri="{FF2B5EF4-FFF2-40B4-BE49-F238E27FC236}">
                        <a16:creationId xmlns:a16="http://schemas.microsoft.com/office/drawing/2014/main" id="{17F910B8-BD2F-3256-8DBE-346D9E257400}"/>
                      </a:ext>
                    </a:extLst>
                  </p:cNvPr>
                  <p:cNvGrpSpPr/>
                  <p:nvPr/>
                </p:nvGrpSpPr>
                <p:grpSpPr>
                  <a:xfrm>
                    <a:off x="1152865" y="4672802"/>
                    <a:ext cx="2631382" cy="1713489"/>
                    <a:chOff x="4763297" y="3064333"/>
                    <a:chExt cx="2631382" cy="1713489"/>
                  </a:xfrm>
                </p:grpSpPr>
                <p:pic>
                  <p:nvPicPr>
                    <p:cNvPr id="100" name="Imagen 99">
                      <a:extLst>
                        <a:ext uri="{FF2B5EF4-FFF2-40B4-BE49-F238E27FC236}">
                          <a16:creationId xmlns:a16="http://schemas.microsoft.com/office/drawing/2014/main" id="{64B6CDF1-CFC4-BB5B-08AD-CBE2BE5FA3A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0800000">
                      <a:off x="4763297" y="3697822"/>
                      <a:ext cx="2631382" cy="1080000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101" name="Grupo 100">
                      <a:extLst>
                        <a:ext uri="{FF2B5EF4-FFF2-40B4-BE49-F238E27FC236}">
                          <a16:creationId xmlns:a16="http://schemas.microsoft.com/office/drawing/2014/main" id="{A24EDE03-E322-D696-3A25-FFFD01390780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5852367" y="3487840"/>
                      <a:ext cx="1495014" cy="648000"/>
                      <a:chOff x="6113708" y="2194530"/>
                      <a:chExt cx="1495014" cy="648000"/>
                    </a:xfrm>
                  </p:grpSpPr>
                  <p:sp>
                    <p:nvSpPr>
                      <p:cNvPr id="102" name="Rectángulo 101">
                        <a:extLst>
                          <a:ext uri="{FF2B5EF4-FFF2-40B4-BE49-F238E27FC236}">
                            <a16:creationId xmlns:a16="http://schemas.microsoft.com/office/drawing/2014/main" id="{4AB20DF2-67D8-5AD2-5826-61F61498B95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60722" y="2194530"/>
                        <a:ext cx="648000" cy="648000"/>
                      </a:xfrm>
                      <a:prstGeom prst="rect">
                        <a:avLst/>
                      </a:prstGeom>
                      <a:solidFill>
                        <a:schemeClr val="bg2">
                          <a:lumMod val="50000"/>
                        </a:schemeClr>
                      </a:solidFill>
                      <a:ln>
                        <a:solidFill>
                          <a:schemeClr val="bg2">
                            <a:lumMod val="2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MX"/>
                      </a:p>
                    </p:txBody>
                  </p:sp>
                  <p:sp>
                    <p:nvSpPr>
                      <p:cNvPr id="103" name="Elipse 102">
                        <a:extLst>
                          <a:ext uri="{FF2B5EF4-FFF2-40B4-BE49-F238E27FC236}">
                            <a16:creationId xmlns:a16="http://schemas.microsoft.com/office/drawing/2014/main" id="{2BEE7786-12D4-4D83-BA17-EFEC95C86C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60722" y="2194530"/>
                        <a:ext cx="648000" cy="648000"/>
                      </a:xfrm>
                      <a:prstGeom prst="ellipse">
                        <a:avLst/>
                      </a:prstGeom>
                      <a:solidFill>
                        <a:schemeClr val="bg2">
                          <a:lumMod val="50000"/>
                        </a:schemeClr>
                      </a:solidFill>
                      <a:ln w="28575">
                        <a:solidFill>
                          <a:schemeClr val="bg2">
                            <a:lumMod val="2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MX"/>
                      </a:p>
                    </p:txBody>
                  </p:sp>
                  <p:cxnSp>
                    <p:nvCxnSpPr>
                      <p:cNvPr id="104" name="Conector recto 103">
                        <a:extLst>
                          <a:ext uri="{FF2B5EF4-FFF2-40B4-BE49-F238E27FC236}">
                            <a16:creationId xmlns:a16="http://schemas.microsoft.com/office/drawing/2014/main" id="{1E98D52A-63DE-C1C0-B03A-FF381E48EA5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6113708" y="2340339"/>
                        <a:ext cx="900000" cy="0"/>
                      </a:xfrm>
                      <a:prstGeom prst="line">
                        <a:avLst/>
                      </a:prstGeom>
                      <a:ln w="50800">
                        <a:solidFill>
                          <a:schemeClr val="bg2">
                            <a:lumMod val="25000"/>
                          </a:schemeClr>
                        </a:solidFill>
                      </a:ln>
                    </p:spPr>
                    <p:style>
                      <a:lnRef idx="2">
                        <a:schemeClr val="accent6"/>
                      </a:lnRef>
                      <a:fillRef idx="0">
                        <a:schemeClr val="accent6"/>
                      </a:fillRef>
                      <a:effectRef idx="1">
                        <a:schemeClr val="accent6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5" name="Conector recto 104">
                        <a:extLst>
                          <a:ext uri="{FF2B5EF4-FFF2-40B4-BE49-F238E27FC236}">
                            <a16:creationId xmlns:a16="http://schemas.microsoft.com/office/drawing/2014/main" id="{BB2C73E0-6C65-ECE6-8E66-8CB35E4E76E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6322163" y="2747633"/>
                        <a:ext cx="720000" cy="0"/>
                      </a:xfrm>
                      <a:prstGeom prst="line">
                        <a:avLst/>
                      </a:prstGeom>
                      <a:ln w="50800">
                        <a:solidFill>
                          <a:schemeClr val="bg2">
                            <a:lumMod val="25000"/>
                          </a:schemeClr>
                        </a:solidFill>
                      </a:ln>
                    </p:spPr>
                    <p:style>
                      <a:lnRef idx="2">
                        <a:schemeClr val="accent6"/>
                      </a:lnRef>
                      <a:fillRef idx="0">
                        <a:schemeClr val="accent6"/>
                      </a:fillRef>
                      <a:effectRef idx="1">
                        <a:schemeClr val="accent6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pic>
                <p:nvPicPr>
                  <p:cNvPr id="99" name="Imagen 98">
                    <a:extLst>
                      <a:ext uri="{FF2B5EF4-FFF2-40B4-BE49-F238E27FC236}">
                        <a16:creationId xmlns:a16="http://schemas.microsoft.com/office/drawing/2014/main" id="{0BA4AC4E-9331-D6A0-46F6-936076C303C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duotone>
                      <a:schemeClr val="bg2">
                        <a:shade val="45000"/>
                        <a:satMod val="135000"/>
                      </a:schemeClr>
                      <a:prstClr val="white"/>
                    </a:duoton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18917532">
                    <a:off x="2532854" y="5217893"/>
                    <a:ext cx="1530229" cy="676715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55" name="Gráfico 54" descr="Flecha: giro a la izquierda">
                <a:extLst>
                  <a:ext uri="{FF2B5EF4-FFF2-40B4-BE49-F238E27FC236}">
                    <a16:creationId xmlns:a16="http://schemas.microsoft.com/office/drawing/2014/main" id="{B1E48CB3-281B-9C19-BAD3-E9F81B06F7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 rot="8972282">
                <a:off x="3535213" y="1457154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56" name="Gráfico 55" descr="Flecha: giro a la derecha">
                <a:extLst>
                  <a:ext uri="{FF2B5EF4-FFF2-40B4-BE49-F238E27FC236}">
                    <a16:creationId xmlns:a16="http://schemas.microsoft.com/office/drawing/2014/main" id="{CCC135D2-D1F0-0F60-5A77-7D4AFB4A52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 rot="17658297">
                <a:off x="3518533" y="4250204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47" name="CuadroTexto 46">
              <a:extLst>
                <a:ext uri="{FF2B5EF4-FFF2-40B4-BE49-F238E27FC236}">
                  <a16:creationId xmlns:a16="http://schemas.microsoft.com/office/drawing/2014/main" id="{D38B1837-EFDC-F6A8-602E-E37F276F41FD}"/>
                </a:ext>
              </a:extLst>
            </p:cNvPr>
            <p:cNvSpPr txBox="1"/>
            <p:nvPr/>
          </p:nvSpPr>
          <p:spPr>
            <a:xfrm>
              <a:off x="2461652" y="2851208"/>
              <a:ext cx="3978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800" dirty="0">
                  <a:latin typeface="Arial Rounded MT Bold" panose="020F0704030504030204" pitchFamily="34" charset="0"/>
                </a:rPr>
                <a:t>2</a:t>
              </a:r>
            </a:p>
          </p:txBody>
        </p:sp>
        <p:sp>
          <p:nvSpPr>
            <p:cNvPr id="48" name="CuadroTexto 47">
              <a:extLst>
                <a:ext uri="{FF2B5EF4-FFF2-40B4-BE49-F238E27FC236}">
                  <a16:creationId xmlns:a16="http://schemas.microsoft.com/office/drawing/2014/main" id="{EB01A9FC-2FBE-1B08-2891-D856F04C3D5F}"/>
                </a:ext>
              </a:extLst>
            </p:cNvPr>
            <p:cNvSpPr txBox="1"/>
            <p:nvPr/>
          </p:nvSpPr>
          <p:spPr>
            <a:xfrm>
              <a:off x="2461652" y="4247198"/>
              <a:ext cx="3978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800" dirty="0">
                  <a:latin typeface="Arial Rounded MT Bold" panose="020F0704030504030204" pitchFamily="34" charset="0"/>
                </a:rPr>
                <a:t>3</a:t>
              </a:r>
            </a:p>
          </p:txBody>
        </p:sp>
        <p:sp>
          <p:nvSpPr>
            <p:cNvPr id="49" name="CuadroTexto 48">
              <a:extLst>
                <a:ext uri="{FF2B5EF4-FFF2-40B4-BE49-F238E27FC236}">
                  <a16:creationId xmlns:a16="http://schemas.microsoft.com/office/drawing/2014/main" id="{23438314-C5D7-0FC6-48FB-A5DE008DDA8C}"/>
                </a:ext>
              </a:extLst>
            </p:cNvPr>
            <p:cNvSpPr txBox="1"/>
            <p:nvPr/>
          </p:nvSpPr>
          <p:spPr>
            <a:xfrm>
              <a:off x="2464094" y="5645760"/>
              <a:ext cx="3978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800" dirty="0">
                  <a:latin typeface="Arial Rounded MT Bold" panose="020F0704030504030204" pitchFamily="34" charset="0"/>
                </a:rPr>
                <a:t>4</a:t>
              </a:r>
            </a:p>
          </p:txBody>
        </p:sp>
        <p:pic>
          <p:nvPicPr>
            <p:cNvPr id="50" name="Imagen 49">
              <a:extLst>
                <a:ext uri="{FF2B5EF4-FFF2-40B4-BE49-F238E27FC236}">
                  <a16:creationId xmlns:a16="http://schemas.microsoft.com/office/drawing/2014/main" id="{85FD3899-B593-5AF3-6727-D5A9960C62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1401" y="1313274"/>
              <a:ext cx="884788" cy="756928"/>
            </a:xfrm>
            <a:prstGeom prst="rect">
              <a:avLst/>
            </a:prstGeom>
          </p:spPr>
        </p:pic>
        <p:pic>
          <p:nvPicPr>
            <p:cNvPr id="51" name="Imagen 50">
              <a:extLst>
                <a:ext uri="{FF2B5EF4-FFF2-40B4-BE49-F238E27FC236}">
                  <a16:creationId xmlns:a16="http://schemas.microsoft.com/office/drawing/2014/main" id="{5366254D-A805-73BA-C8BC-A4582F277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909453" y="1409074"/>
              <a:ext cx="668831" cy="720000"/>
            </a:xfrm>
            <a:prstGeom prst="rect">
              <a:avLst/>
            </a:prstGeom>
          </p:spPr>
        </p:pic>
        <p:pic>
          <p:nvPicPr>
            <p:cNvPr id="52" name="Imagen 51">
              <a:extLst>
                <a:ext uri="{FF2B5EF4-FFF2-40B4-BE49-F238E27FC236}">
                  <a16:creationId xmlns:a16="http://schemas.microsoft.com/office/drawing/2014/main" id="{51F74371-AE60-592E-A312-E0A74FA3FD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18669" y="4148808"/>
              <a:ext cx="429890" cy="720000"/>
            </a:xfrm>
            <a:prstGeom prst="rect">
              <a:avLst/>
            </a:prstGeom>
          </p:spPr>
        </p:pic>
        <p:sp>
          <p:nvSpPr>
            <p:cNvPr id="53" name="Rectángulo 52">
              <a:extLst>
                <a:ext uri="{FF2B5EF4-FFF2-40B4-BE49-F238E27FC236}">
                  <a16:creationId xmlns:a16="http://schemas.microsoft.com/office/drawing/2014/main" id="{FFDC6DD5-25FC-4F64-F185-EC3429BC5CEA}"/>
                </a:ext>
              </a:extLst>
            </p:cNvPr>
            <p:cNvSpPr/>
            <p:nvPr/>
          </p:nvSpPr>
          <p:spPr>
            <a:xfrm>
              <a:off x="883868" y="957430"/>
              <a:ext cx="5903106" cy="5490504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pic>
        <p:nvPicPr>
          <p:cNvPr id="125" name="Imagen 124" descr="Imagen que contiene automóvil, interior, blanco, sentado&#10;&#10;Descripción generada automáticamente">
            <a:extLst>
              <a:ext uri="{FF2B5EF4-FFF2-40B4-BE49-F238E27FC236}">
                <a16:creationId xmlns:a16="http://schemas.microsoft.com/office/drawing/2014/main" id="{22698D6C-AED5-3090-EE60-708A84EDF72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0648" y="4832196"/>
            <a:ext cx="2203026" cy="1073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821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MX" sz="2400" b="1" dirty="0"/>
              <a:t>ROL 1: Constructor</a:t>
            </a:r>
          </a:p>
          <a:p>
            <a:pPr marL="0" lvl="0" indent="0" algn="just">
              <a:buNone/>
            </a:pPr>
            <a:r>
              <a:rPr lang="es-MX" sz="2400" dirty="0"/>
              <a:t>Se encarga de cortar y armar la parte de cartón del proyecto.</a:t>
            </a:r>
          </a:p>
          <a:p>
            <a:pPr lvl="0" algn="just"/>
            <a:r>
              <a:rPr lang="es-MX" sz="2400" b="1" dirty="0"/>
              <a:t>ROL 2: Electrónico </a:t>
            </a:r>
          </a:p>
          <a:p>
            <a:pPr marL="0" lvl="0" indent="0" algn="just">
              <a:buNone/>
            </a:pPr>
            <a:r>
              <a:rPr lang="es-MX" sz="2400" dirty="0"/>
              <a:t>Se encarga de hacer las conexiones necesarias de los componentes electrónicos.</a:t>
            </a:r>
          </a:p>
          <a:p>
            <a:pPr lvl="0" algn="just"/>
            <a:r>
              <a:rPr lang="es-MX" sz="2400" b="1" dirty="0"/>
              <a:t>ROL 3: Programador </a:t>
            </a:r>
          </a:p>
          <a:p>
            <a:pPr marL="0" lvl="0" indent="0" algn="just">
              <a:buNone/>
            </a:pPr>
            <a:r>
              <a:rPr lang="es-MX" sz="2400" dirty="0"/>
              <a:t>Se encarga de realizar el programa en la computadora.</a:t>
            </a:r>
          </a:p>
          <a:p>
            <a:pPr lvl="0" algn="just"/>
            <a:r>
              <a:rPr lang="es-MX" sz="2400" b="1" dirty="0"/>
              <a:t>ROL 4: Administrador (Opcional)</a:t>
            </a:r>
          </a:p>
          <a:p>
            <a:pPr marL="0" lvl="0" indent="0" algn="just">
              <a:buNone/>
            </a:pPr>
            <a:r>
              <a:rPr lang="es-MX" sz="2400" dirty="0"/>
              <a:t>Se encarga de revisar los componentes y recursos y se asegura de que el equipo esté completo.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89979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18E6B-854A-8315-A111-ED7CB2F09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2E5F47-B76D-1E2B-26BC-15C5EF5A0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¿Cuál es la principal función de los sistemas de enfriamiento?</a:t>
            </a:r>
          </a:p>
          <a:p>
            <a:r>
              <a:rPr lang="es-MX" dirty="0"/>
              <a:t>¿Qué pasaría si no existieran los sistemas de enfriamiento?</a:t>
            </a:r>
          </a:p>
          <a:p>
            <a:r>
              <a:rPr lang="es-MX" dirty="0"/>
              <a:t>¿Qué tipos de sistemas de enfriamiento conocen?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Funcionamiento del aire acondicionado: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https://www.youtube.com/watch?v=aAL63IQHdTY</a:t>
            </a: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49166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E3FA21-0160-4EA4-7BF3-00585B88F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82825AA-BCD2-3DC5-B561-1EFA4676AA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37" t="16941" r="21438" b="8549"/>
          <a:stretch/>
        </p:blipFill>
        <p:spPr>
          <a:xfrm>
            <a:off x="2464168" y="892883"/>
            <a:ext cx="7263664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034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sz="2400" dirty="0"/>
              <a:t>Método 1</a:t>
            </a:r>
          </a:p>
          <a:p>
            <a:pPr marL="0" indent="0">
              <a:buNone/>
            </a:pPr>
            <a:r>
              <a:rPr lang="es-MX" sz="2400" dirty="0"/>
              <a:t>Utilizando material reciclable o cartón. </a:t>
            </a:r>
          </a:p>
          <a:p>
            <a:pPr marL="0" indent="0">
              <a:buNone/>
            </a:pPr>
            <a:endParaRPr lang="es-MX" sz="2400" dirty="0"/>
          </a:p>
          <a:p>
            <a:r>
              <a:rPr lang="es-MX" sz="2400" dirty="0"/>
              <a:t>Link para acceder a las instrucciones: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https://drive.google.com/drive/folders/1Vl5KF1SKqfXgiL918luz_As4Wv0WfFFC</a:t>
            </a:r>
            <a:endParaRPr lang="es-MX" dirty="0"/>
          </a:p>
          <a:p>
            <a:pPr marL="0" indent="0">
              <a:buNone/>
            </a:pPr>
            <a:r>
              <a:rPr lang="es-MX" sz="2400" dirty="0"/>
              <a:t>Link de descarga de la hoja de medidas: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https://drive.google.com/drive/folders/1BgoCcu40Pbak5s8v-IFpJZOMgLdO1722</a:t>
            </a:r>
            <a:endParaRPr lang="es-MX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4F53D10-7893-35BF-D47A-7BBE8DF9A4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000" y="1404000"/>
            <a:ext cx="5400000" cy="40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707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dirty="0"/>
              <a:t>Método 2</a:t>
            </a:r>
          </a:p>
          <a:p>
            <a:pPr marL="0" indent="0">
              <a:buNone/>
            </a:pPr>
            <a:r>
              <a:rPr lang="es-MX" dirty="0"/>
              <a:t>Utilizando el recortable con hoja opalina.</a:t>
            </a:r>
          </a:p>
          <a:p>
            <a:endParaRPr lang="es-MX" dirty="0"/>
          </a:p>
          <a:p>
            <a:r>
              <a:rPr lang="es-MX" dirty="0"/>
              <a:t>Link para acceder a las instrucciones: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https://drive.google.com/drive/folders/192ngdVk9T9yyxARASkE7LCInA8Z7Z5b9</a:t>
            </a:r>
            <a:endParaRPr lang="es-MX" dirty="0"/>
          </a:p>
          <a:p>
            <a:r>
              <a:rPr lang="es-MX" dirty="0"/>
              <a:t>Link de descarga del recortable: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https://drive.google.com/drive/folders/1F6wrNswbVqb0W4r3CAZaysA9d-Zm9vTg</a:t>
            </a: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8060BB1-3EEA-5AE3-97F9-AA0C84AFDB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26" t="10047" r="9576" b="12855"/>
          <a:stretch/>
        </p:blipFill>
        <p:spPr>
          <a:xfrm>
            <a:off x="6792000" y="1404000"/>
            <a:ext cx="5400000" cy="40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612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Naranj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452</TotalTime>
  <Words>563</Words>
  <Application>Microsoft Office PowerPoint</Application>
  <PresentationFormat>Panorámica</PresentationFormat>
  <Paragraphs>100</Paragraphs>
  <Slides>27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1" baseType="lpstr">
      <vt:lpstr>Arial</vt:lpstr>
      <vt:lpstr>Arial Rounded MT Bold</vt:lpstr>
      <vt:lpstr>Trebuchet MS</vt:lpstr>
      <vt:lpstr>Tema de Office</vt:lpstr>
      <vt:lpstr>AIRE ACONDICIONADO</vt:lpstr>
      <vt:lpstr>Contenido </vt:lpstr>
      <vt:lpstr>Aprendizaje </vt:lpstr>
      <vt:lpstr>Objetivo </vt:lpstr>
      <vt:lpstr>Forma de trabajo</vt:lpstr>
      <vt:lpstr>Introducción </vt:lpstr>
      <vt:lpstr>Componentes necesarios</vt:lpstr>
      <vt:lpstr>Construcción </vt:lpstr>
      <vt:lpstr>Construcción 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Paso 12</vt:lpstr>
      <vt:lpstr>Programación </vt:lpstr>
      <vt:lpstr>Presentación de PowerPoint</vt:lpstr>
      <vt:lpstr>Presentación de PowerPoint</vt:lpstr>
      <vt:lpstr>Presentación de PowerPoint</vt:lpstr>
      <vt:lpstr>Retos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142</cp:revision>
  <dcterms:created xsi:type="dcterms:W3CDTF">2017-08-15T18:33:09Z</dcterms:created>
  <dcterms:modified xsi:type="dcterms:W3CDTF">2022-10-26T17:45:57Z</dcterms:modified>
</cp:coreProperties>
</file>